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63" r:id="rId5"/>
    <p:sldId id="272" r:id="rId6"/>
    <p:sldId id="259" r:id="rId7"/>
    <p:sldId id="264" r:id="rId8"/>
    <p:sldId id="265" r:id="rId9"/>
    <p:sldId id="266" r:id="rId10"/>
    <p:sldId id="267" r:id="rId11"/>
    <p:sldId id="268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B420F6-9E17-476A-9EA4-BB8B6C92AE62}" v="8" dt="2025-12-22T15:24:52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Cave" userId="dc08375cb3c9c125" providerId="LiveId" clId="{7FBD9C8E-FAA0-488C-B2FD-849553BBB1AF}"/>
    <pc:docChg chg="undo custSel addSld modSld sldOrd">
      <pc:chgData name="Adam Cave" userId="dc08375cb3c9c125" providerId="LiveId" clId="{7FBD9C8E-FAA0-488C-B2FD-849553BBB1AF}" dt="2025-12-22T16:05:27.579" v="153" actId="27636"/>
      <pc:docMkLst>
        <pc:docMk/>
      </pc:docMkLst>
      <pc:sldChg chg="addSp delSp modSp add mod ord setBg">
        <pc:chgData name="Adam Cave" userId="dc08375cb3c9c125" providerId="LiveId" clId="{7FBD9C8E-FAA0-488C-B2FD-849553BBB1AF}" dt="2025-12-22T15:28:33.084" v="40" actId="1076"/>
        <pc:sldMkLst>
          <pc:docMk/>
          <pc:sldMk cId="771904459" sldId="269"/>
        </pc:sldMkLst>
        <pc:picChg chg="mod modCrop">
          <ac:chgData name="Adam Cave" userId="dc08375cb3c9c125" providerId="LiveId" clId="{7FBD9C8E-FAA0-488C-B2FD-849553BBB1AF}" dt="2025-12-22T15:26:51.861" v="24" actId="732"/>
          <ac:picMkLst>
            <pc:docMk/>
            <pc:sldMk cId="771904459" sldId="269"/>
            <ac:picMk id="5" creationId="{45CC3124-67DC-152C-A552-89D85324928A}"/>
          </ac:picMkLst>
        </pc:picChg>
        <pc:picChg chg="mod modCrop">
          <ac:chgData name="Adam Cave" userId="dc08375cb3c9c125" providerId="LiveId" clId="{7FBD9C8E-FAA0-488C-B2FD-849553BBB1AF}" dt="2025-12-22T15:28:33.084" v="40" actId="1076"/>
          <ac:picMkLst>
            <pc:docMk/>
            <pc:sldMk cId="771904459" sldId="269"/>
            <ac:picMk id="7" creationId="{6BD3FB5E-99AC-8E11-AEEB-EA03FF0FBA1E}"/>
          </ac:picMkLst>
        </pc:picChg>
        <pc:picChg chg="del">
          <ac:chgData name="Adam Cave" userId="dc08375cb3c9c125" providerId="LiveId" clId="{7FBD9C8E-FAA0-488C-B2FD-849553BBB1AF}" dt="2025-12-22T15:22:22.547" v="4" actId="478"/>
          <ac:picMkLst>
            <pc:docMk/>
            <pc:sldMk cId="771904459" sldId="269"/>
            <ac:picMk id="9" creationId="{26D64343-8577-CACF-DB7B-A737FDADAB9F}"/>
          </ac:picMkLst>
        </pc:picChg>
        <pc:picChg chg="add mod">
          <ac:chgData name="Adam Cave" userId="dc08375cb3c9c125" providerId="LiveId" clId="{7FBD9C8E-FAA0-488C-B2FD-849553BBB1AF}" dt="2025-12-22T15:26:25.185" v="19" actId="14100"/>
          <ac:picMkLst>
            <pc:docMk/>
            <pc:sldMk cId="771904459" sldId="269"/>
            <ac:picMk id="10" creationId="{0F3AC129-00DD-AEC3-6880-4E4E7605B1D7}"/>
          </ac:picMkLst>
        </pc:picChg>
        <pc:picChg chg="add mod">
          <ac:chgData name="Adam Cave" userId="dc08375cb3c9c125" providerId="LiveId" clId="{7FBD9C8E-FAA0-488C-B2FD-849553BBB1AF}" dt="2025-12-22T15:25:43.944" v="17" actId="1076"/>
          <ac:picMkLst>
            <pc:docMk/>
            <pc:sldMk cId="771904459" sldId="269"/>
            <ac:picMk id="12" creationId="{10A8D05A-CFA7-3975-E4C3-F7C7218F9B83}"/>
          </ac:picMkLst>
        </pc:picChg>
        <pc:picChg chg="add mod">
          <ac:chgData name="Adam Cave" userId="dc08375cb3c9c125" providerId="LiveId" clId="{7FBD9C8E-FAA0-488C-B2FD-849553BBB1AF}" dt="2025-12-22T15:26:40.194" v="23" actId="14100"/>
          <ac:picMkLst>
            <pc:docMk/>
            <pc:sldMk cId="771904459" sldId="269"/>
            <ac:picMk id="14" creationId="{4043D74F-47CD-B124-757A-6017EFC35A35}"/>
          </ac:picMkLst>
        </pc:picChg>
        <pc:picChg chg="add del">
          <ac:chgData name="Adam Cave" userId="dc08375cb3c9c125" providerId="LiveId" clId="{7FBD9C8E-FAA0-488C-B2FD-849553BBB1AF}" dt="2025-12-22T15:22:22.547" v="4" actId="478"/>
          <ac:picMkLst>
            <pc:docMk/>
            <pc:sldMk cId="771904459" sldId="269"/>
            <ac:picMk id="1026" creationId="{1869BEDA-B367-24CC-058C-1472CA229D3C}"/>
          </ac:picMkLst>
        </pc:picChg>
        <pc:picChg chg="add mod">
          <ac:chgData name="Adam Cave" userId="dc08375cb3c9c125" providerId="LiveId" clId="{7FBD9C8E-FAA0-488C-B2FD-849553BBB1AF}" dt="2025-12-22T15:24:52.346" v="13" actId="1076"/>
          <ac:picMkLst>
            <pc:docMk/>
            <pc:sldMk cId="771904459" sldId="269"/>
            <ac:picMk id="1027" creationId="{7C938F74-08F0-C050-0D7D-BFB3EC00BC51}"/>
          </ac:picMkLst>
        </pc:picChg>
      </pc:sldChg>
      <pc:sldChg chg="modSp add mod">
        <pc:chgData name="Adam Cave" userId="dc08375cb3c9c125" providerId="LiveId" clId="{7FBD9C8E-FAA0-488C-B2FD-849553BBB1AF}" dt="2025-12-22T16:05:27.579" v="153" actId="27636"/>
        <pc:sldMkLst>
          <pc:docMk/>
          <pc:sldMk cId="531571863" sldId="271"/>
        </pc:sldMkLst>
        <pc:spChg chg="mod">
          <ac:chgData name="Adam Cave" userId="dc08375cb3c9c125" providerId="LiveId" clId="{7FBD9C8E-FAA0-488C-B2FD-849553BBB1AF}" dt="2025-12-22T16:05:27.579" v="153" actId="27636"/>
          <ac:spMkLst>
            <pc:docMk/>
            <pc:sldMk cId="531571863" sldId="271"/>
            <ac:spMk id="4" creationId="{98C2BF8D-0B4D-BD06-F21F-6F023ADCC39A}"/>
          </ac:spMkLst>
        </pc:spChg>
        <pc:spChg chg="mod">
          <ac:chgData name="Adam Cave" userId="dc08375cb3c9c125" providerId="LiveId" clId="{7FBD9C8E-FAA0-488C-B2FD-849553BBB1AF}" dt="2025-12-22T15:58:21.246" v="51" actId="20577"/>
          <ac:spMkLst>
            <pc:docMk/>
            <pc:sldMk cId="531571863" sldId="271"/>
            <ac:spMk id="7" creationId="{7CFCF752-452E-10DD-D8C8-1899AA5EF7F5}"/>
          </ac:spMkLst>
        </pc:spChg>
        <pc:picChg chg="mod">
          <ac:chgData name="Adam Cave" userId="dc08375cb3c9c125" providerId="LiveId" clId="{7FBD9C8E-FAA0-488C-B2FD-849553BBB1AF}" dt="2025-12-22T16:05:03.052" v="150" actId="14826"/>
          <ac:picMkLst>
            <pc:docMk/>
            <pc:sldMk cId="531571863" sldId="271"/>
            <ac:picMk id="6" creationId="{00643D66-05C8-09F3-2AAE-8D0DB48851D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6E8E8E-7607-6285-6280-3CFF0AE86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BD50CE8-B996-1C69-61A7-A13271B5B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D02597-F721-0F4A-7DD9-7B88BA17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44D4D0-E410-FC92-65E7-D63314D9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47C2D-D6BA-DA33-542E-739A9EB2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5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B2D39-970A-A360-CC25-D41638EC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A23988-122D-77E3-CF4C-EE4AEAFC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C22F4A-411E-93D2-4A59-3BE6C860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2E3662-4461-E136-5157-C38AF8AC0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72A37E-5BA8-6F68-79E8-49DAAC26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2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20E87A5-EEEE-342F-D59A-BB3EB27ED7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D8ED39-883F-9ABC-67BB-3936B2680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085DBD-441C-4FC2-D044-70A82AD21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DE588-3156-0228-1E5F-9FDD7085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4B5FFA-F764-0A22-029B-5DC2153D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CFD187-5F2E-35FF-B0F4-81EA2459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186C04-DCD2-72BD-E2C3-774E9C72B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C026A1-918F-9C16-55DA-A1D8BCEF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9DD4BC-9F0B-0559-B91D-B646EB9A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512EAE-6F43-30F2-7DC8-D7D1E407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0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11FB85-F80B-D566-138B-D6F47769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9608A1-6172-8436-96B0-E4709B79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7D27E4-32DD-B8D8-DDB8-CE49BEF92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E93073-97F3-DC97-32EF-4E7B0CFE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195408-B75D-E42F-2464-758E3811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0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A1766B-45DD-DC6B-3CAD-5BC95DC1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9D3D80-50D8-5747-4F74-497C93B31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674831-DF43-F64D-0591-B67B450C4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09B881-A031-F62F-7149-6EC45BB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C77ACF-711C-138B-F7B4-0078C354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904C52-20DE-4267-82D3-3265D960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6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0F8648-E9F8-A545-220C-85175EE5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7F6EFA-FBC5-74A9-2F72-471846019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A6ED72-3227-83D4-9E52-EF1B4177C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B139DAE-A5CA-ED8A-C9F9-C9AD8637B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F425382-FE7B-9A29-D9A1-B976275C7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D8D5382-5918-04DF-9A62-B0CFA889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D0A50B8-04F2-08A8-C762-6BF274EC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0830925-7DC4-3C2F-FA8F-7D370091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5778E-667F-8848-3221-DC16C873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DB7446F-3721-5E32-6839-D7011CC0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71FB96D-D489-9CC0-42FE-AE9C14D25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A989D9-4133-2B34-C8C1-191F153E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9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648B34-A56C-0A78-2591-265EE668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DA329E-1A6D-933C-F2CE-8C2D025A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5370DD6-61D7-BED1-D1FC-2460C209D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9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BF7AF0-BC86-F7D6-ACBF-36D5E300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678BF1-F2EC-45F5-B233-6D5C4DFA8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1D03A5-7769-B076-DE7D-3859FE9EA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678E0C-30F3-C982-5884-3EE5A907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C4B9A1-EE9F-EF3C-3B5A-4F0E9202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2BC236-056F-AE56-E9C6-209E859CF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DBD80E-6886-6C12-D067-4BF8BB77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E66F04-BF01-520A-CA9B-073B10E65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576CA0-21F9-09C8-0A69-4672CE8EE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E25F58-5C48-D0D7-2162-EFC3657ED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E139E2-3F20-801E-3EC0-7E279BB5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CBF76C-00C4-86AB-F86C-6501A01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06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0357B7-E06A-A860-A11C-F6217DDC7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E33A5B-A98E-945F-E381-C96E2DE14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09BB44-2AD7-1A3B-F47B-54411C5AD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462DD0-E87A-4656-9AD7-FBEBD9F192EC}" type="datetimeFigureOut">
              <a:rPr lang="en-US" smtClean="0"/>
              <a:t>30-Dec-25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4E1F8B-695D-9858-3F84-299225A02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FB858B-1F11-C2FE-0F4E-A7B4BC816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5FCADF-6444-4153-86A3-F7EB5EF17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2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7106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26365" y="3298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489199" y="4316661"/>
            <a:ext cx="95581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VALVE TECH TESTING &amp; SERVICES W.L.L</a:t>
            </a:r>
            <a:endParaRPr kumimoji="0" lang="en-US" sz="3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BD3FB5E-99AC-8E11-AEEB-EA03FF0FB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78" r="16945" b="19683"/>
          <a:stretch>
            <a:fillRect/>
          </a:stretch>
        </p:blipFill>
        <p:spPr>
          <a:xfrm>
            <a:off x="154952" y="4321843"/>
            <a:ext cx="2249617" cy="2452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1C5BDF-A043-5739-BADF-836F674FF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16" b="8902"/>
          <a:stretch/>
        </p:blipFill>
        <p:spPr>
          <a:xfrm>
            <a:off x="0" y="-13923"/>
            <a:ext cx="12192000" cy="4197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CC3124-67DC-152C-A552-89D8532492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6196"/>
          <a:stretch>
            <a:fillRect/>
          </a:stretch>
        </p:blipFill>
        <p:spPr>
          <a:xfrm>
            <a:off x="2489198" y="4962993"/>
            <a:ext cx="1947225" cy="1895008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7C938F74-08F0-C050-0D7D-BFB3EC00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593" y="4894425"/>
            <a:ext cx="1687082" cy="163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F3AC129-00DD-AEC3-6880-4E4E7605B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364" y="5019450"/>
            <a:ext cx="1985703" cy="1754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0A8D05A-CFA7-3975-E4C3-F7C7218F9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428" y="5095641"/>
            <a:ext cx="2004116" cy="1678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043D74F-47CD-B124-757A-6017EFC35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950" y="5109368"/>
            <a:ext cx="2004116" cy="161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04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5AD5A48-76AC-B36B-5F56-4EFFFE11D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515C4D-4CA0-0488-35C7-1443DED1F0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BEA0654-E500-7830-152C-E96368F2AB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89F384-CD19-509C-0A46-C5E67DAF147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7769" y="1909192"/>
            <a:ext cx="4650255" cy="364771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Leak Sealing is utilized to repair leaking pressurized pipes and components (steam, gas, oil, chemicals) without shutting down the plant, avoiding costly downtime and risks.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We apply custom mechanical clamps and sealing compounds around the leak, safely containing it under normal operating conditions (high temps/pressures) for either a short-term (depending on outage schedule) or long-term solution.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F7CBE69-DA5A-39D7-48C1-B39CBF7BF6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142D5B-EF0A-1554-7165-22C4DDC3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b="9574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F86309-C416-674B-B6DC-B4126C8AC30B}"/>
              </a:ext>
            </a:extLst>
          </p:cNvPr>
          <p:cNvSpPr txBox="1"/>
          <p:nvPr/>
        </p:nvSpPr>
        <p:spPr>
          <a:xfrm>
            <a:off x="729343" y="320880"/>
            <a:ext cx="4937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chemeClr val="bg1"/>
                </a:solidFill>
              </a:rPr>
              <a:t>LeakSealing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3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B34B44A-E2EA-8178-3789-43981CCCB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F7CF306-5153-3F1A-F1C4-2BED6CA13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CA5231-6F90-CA98-DF50-02EB175F3D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" b="714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3F1AC2-338B-7882-CE69-05054DCC4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528" y="-337456"/>
            <a:ext cx="9720943" cy="2449285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Trevi-Testing Safety Valves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04A8F8-090A-1797-4F07-4142E09B1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1485" y="3428998"/>
            <a:ext cx="10472057" cy="1741715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</a:rPr>
              <a:t>Safety Valves are Vital for Equipment &amp; Personnel safety in any Industry. Periodic testing of safety valve while equipment is in service is the guiding principle of Trevi-test. This means that testing can be performed under normal operating conditions.</a:t>
            </a:r>
          </a:p>
        </p:txBody>
      </p:sp>
    </p:spTree>
    <p:extLst>
      <p:ext uri="{BB962C8B-B14F-4D97-AF65-F5344CB8AC3E}">
        <p14:creationId xmlns:p14="http://schemas.microsoft.com/office/powerpoint/2010/main" val="2444032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BCA46C1-442B-FDC0-5E25-ED934D1DD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C2243A-DC8F-9C0C-F90A-6D36F07B16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C40814-F984-24AD-E07F-795B50B4DB5C}"/>
              </a:ext>
            </a:extLst>
          </p:cNvPr>
          <p:cNvSpPr txBox="1"/>
          <p:nvPr/>
        </p:nvSpPr>
        <p:spPr>
          <a:xfrm>
            <a:off x="6527799" y="148804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Trevi-Test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22469C-9A22-65BE-AA0E-AB7DC3469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/>
        </p:blipFill>
        <p:spPr>
          <a:xfrm>
            <a:off x="-2346" y="4285"/>
            <a:ext cx="5666547" cy="68494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48CC46D-C7D2-9E55-915D-9CDB4196BE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73A9DA-F43D-A24E-D7E7-84FEE2EF26C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27800" y="1909191"/>
            <a:ext cx="4713997" cy="3798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Trevi-test utilizes the most advanced Software and fully automated system developed by Accutest, which helps eliminate human error. 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From automatic Calibration of sensors to output of the Final test results, the totally computerized operation delivers superior performance with regard to setup, ease of use and accuracy of reporting.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Light weight, Compact design for Portability in the Plant with accuracy +/- 1% in testing the Set Value of Safety Valves On-line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ACD19AC-0AA5-D89B-19C0-20E5E2530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986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DAF035CA-A9CF-A601-6F89-A9096B2D4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F4C1A81-7836-D70D-7DB0-C74DA35922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FCF752-452E-10DD-D8C8-1899AA5EF7F5}"/>
              </a:ext>
            </a:extLst>
          </p:cNvPr>
          <p:cNvSpPr txBox="1"/>
          <p:nvPr/>
        </p:nvSpPr>
        <p:spPr>
          <a:xfrm>
            <a:off x="6527799" y="148804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Contact Us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643D66-05C8-09F3-2AAE-8D0DB4885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r="6509"/>
          <a:stretch/>
        </p:blipFill>
        <p:spPr>
          <a:xfrm>
            <a:off x="-2346" y="4285"/>
            <a:ext cx="5666547" cy="68494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51C4713-E39B-A661-9107-BB2CA70542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C2BF8D-0B4D-BD06-F21F-6F023ADCC39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27800" y="2125059"/>
            <a:ext cx="5054600" cy="35826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Valve Tech Testing &amp; Services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(Power Tech Group of Companies)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Road 4819, Block 948, 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Kingdom of Bahrain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adam@powertechtesting.com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Tel #: +973 77900018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Mob #: +973 666 22 538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0337314-2EC1-F050-BF5B-4207A870DA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57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A0E394-2E2E-10CB-47AD-BECF39F425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9F185-FDA0-FF4D-5BAF-277B4EC26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2865"/>
            <a:ext cx="9144000" cy="1937656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Pipeline Intervention – </a:t>
            </a:r>
            <a:br>
              <a:rPr lang="en-US" sz="6600" b="1" dirty="0">
                <a:solidFill>
                  <a:srgbClr val="FFFFFF"/>
                </a:solidFill>
              </a:rPr>
            </a:br>
            <a:r>
              <a:rPr lang="en-US" sz="6600" b="1" dirty="0">
                <a:solidFill>
                  <a:srgbClr val="FFFFFF"/>
                </a:solidFill>
              </a:rPr>
              <a:t>Hot Tapping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269F12-80A1-60AD-67AA-DB398E8A1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056" y="3957479"/>
            <a:ext cx="10472057" cy="2236492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</a:rPr>
              <a:t>Hot Tapping is a process of creating a new connection to an existing system without the need for shutdown, isolation, drainage or purging, which in turn reduces downtime and costs.</a:t>
            </a:r>
          </a:p>
          <a:p>
            <a:pPr algn="l"/>
            <a:r>
              <a:rPr lang="en-US" sz="2800" b="1" dirty="0">
                <a:solidFill>
                  <a:srgbClr val="FFFFFF"/>
                </a:solidFill>
              </a:rPr>
              <a:t>The General set-up consists of a Hot Tap Split Tee and Permanent Isolation Valve.</a:t>
            </a:r>
          </a:p>
        </p:txBody>
      </p:sp>
    </p:spTree>
    <p:extLst>
      <p:ext uri="{BB962C8B-B14F-4D97-AF65-F5344CB8AC3E}">
        <p14:creationId xmlns:p14="http://schemas.microsoft.com/office/powerpoint/2010/main" val="840631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F396D9-CC2C-B851-7056-049B8A1CB6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7769" y="1909192"/>
            <a:ext cx="4650255" cy="3647710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chemeClr val="bg1"/>
                </a:solidFill>
              </a:rPr>
              <a:t>Hot Tapping can be performed on pipes,  tanks and vessels up to 72” and with a maximum pressure threshold of 1480 PSI.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chemeClr val="bg1"/>
                </a:solidFill>
              </a:rPr>
              <a:t>Suitable temperatures can be up to a maximum of 250°C depending on pressure.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9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chemeClr val="bg1"/>
                </a:solidFill>
              </a:rPr>
              <a:t>Hot Tapping is suitable for Oil, Gas, Water, Petrochemicals, Hydrocarbons amongst others and materials of Carbon Steel, Stainless Steel, Ductile Iron, Cast Iron, HPDE, PVC, Asbestos and many more.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on a scaffolding next to a large pipe&#10;&#10;AI-generated content may be incorrect.">
            <a:extLst>
              <a:ext uri="{FF2B5EF4-FFF2-40B4-BE49-F238E27FC236}">
                <a16:creationId xmlns:a16="http://schemas.microsoft.com/office/drawing/2014/main" xmlns="" id="{E9013176-4725-7DFD-2A5C-3A4884DCE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40" r="-1" b="-1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05F35D-BA54-3AD8-FC7B-D10AA036CB70}"/>
              </a:ext>
            </a:extLst>
          </p:cNvPr>
          <p:cNvSpPr txBox="1"/>
          <p:nvPr/>
        </p:nvSpPr>
        <p:spPr>
          <a:xfrm>
            <a:off x="897769" y="320880"/>
            <a:ext cx="4713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Hot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6600" dirty="0">
                <a:solidFill>
                  <a:schemeClr val="bg1"/>
                </a:solidFill>
              </a:rPr>
              <a:t>Tapping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16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0663675-2765-C836-0FF8-37F5C24C1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A8EAB8-D2FF-444D-B34B-7D32F106AD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0CA6D1-F65F-8256-4F2E-D89489D84F43}"/>
              </a:ext>
            </a:extLst>
          </p:cNvPr>
          <p:cNvSpPr txBox="1"/>
          <p:nvPr/>
        </p:nvSpPr>
        <p:spPr>
          <a:xfrm>
            <a:off x="6527799" y="148804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Hot Tapping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4DD029-8F85-C270-C1CD-211EDA38E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" b="9658"/>
          <a:stretch/>
        </p:blipFill>
        <p:spPr>
          <a:xfrm>
            <a:off x="-2346" y="4285"/>
            <a:ext cx="5666547" cy="68494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EA38897-7BA3-4408-8083-3235339C4A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CD2A7A-FF86-25FE-2BAF-3007F4E8B4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Hot Tapping requires a Split Tee to be welded or mechanically clamped to the existing pipe.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The Split Tee will then undergo NDT and be hydrostatically pressure tested to 1.5x operating pressure to ensure it’s integrity.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A Gate/Ball Valve will be installed and another Hydrostatic test will be performed to ensure no leaking joints.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Then we are ready to install the Hot Tap Machine and begin the drilling operation.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The pipe piece or ‘coupon’ is retrieved using a pilot drill with attached ‘U’ wires. This ensures the cut piece of pipe is removed after completion of the drilling.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11AD06B-AB20-4097-8606-5DA00DBACE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10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illing Video">
            <a:hlinkClick r:id="" action="ppaction://media"/>
            <a:extLst>
              <a:ext uri="{FF2B5EF4-FFF2-40B4-BE49-F238E27FC236}">
                <a16:creationId xmlns:a16="http://schemas.microsoft.com/office/drawing/2014/main" xmlns="" id="{C7665C52-A2F5-C442-517D-6A048DC995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159" y="205414"/>
            <a:ext cx="5831841" cy="64471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6887A6-B14B-835E-D7C5-0D20CEF001E7}"/>
              </a:ext>
            </a:extLst>
          </p:cNvPr>
          <p:cNvSpPr txBox="1"/>
          <p:nvPr/>
        </p:nvSpPr>
        <p:spPr>
          <a:xfrm>
            <a:off x="7081520" y="2650533"/>
            <a:ext cx="4561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Hot Tapping Drilling</a:t>
            </a:r>
          </a:p>
        </p:txBody>
      </p:sp>
    </p:spTree>
    <p:extLst>
      <p:ext uri="{BB962C8B-B14F-4D97-AF65-F5344CB8AC3E}">
        <p14:creationId xmlns:p14="http://schemas.microsoft.com/office/powerpoint/2010/main" val="3017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7F740D7-E4E9-D770-6261-90E207819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A17319-3375-F22E-6CDC-FFF8913E1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6" b="20234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5B2C4-14E6-F0FA-81E6-E75569F93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528" y="-337456"/>
            <a:ext cx="9720943" cy="3173794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Pipeline Intervention – </a:t>
            </a:r>
            <a:br>
              <a:rPr lang="en-US" sz="6600" b="1" dirty="0">
                <a:solidFill>
                  <a:srgbClr val="FFFFFF"/>
                </a:solidFill>
              </a:rPr>
            </a:br>
            <a:r>
              <a:rPr lang="en-US" sz="6600" b="1" dirty="0">
                <a:solidFill>
                  <a:srgbClr val="FFFFFF"/>
                </a:solidFill>
              </a:rPr>
              <a:t>Line Stopping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0E560A-7A14-DEF2-D8AE-04E73F2B9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057" y="3821947"/>
            <a:ext cx="10472057" cy="1576234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</a:rPr>
              <a:t>Line Stopping is a process of isolating part of an existing system without the need for shutting down the entire unit. Smaller sections can be isolated enabling modifications or repairs without affecting the supply/process, by utilizing bypasses.</a:t>
            </a:r>
          </a:p>
        </p:txBody>
      </p:sp>
    </p:spTree>
    <p:extLst>
      <p:ext uri="{BB962C8B-B14F-4D97-AF65-F5344CB8AC3E}">
        <p14:creationId xmlns:p14="http://schemas.microsoft.com/office/powerpoint/2010/main" val="2252560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41582A6-3EB2-B9BF-A597-7A672019D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FAD4664-CCB1-8867-3C0D-9870AD3D71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AD102F3-AB45-093F-10A8-1ACEA08E0C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31FE33-CFC9-DC9A-56D3-73A7049524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97769" y="1909192"/>
            <a:ext cx="4650255" cy="3647710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Line Stops can be utilized for long term major modification work where existing system isolation points don’t exist.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Or they can be used for short term quick modifications/repairs where downtime is crucial to the operations of the plant.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There are multiple types of Line Stops depending on the size, product, pressure and temperature.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These include mechanical, bag stop, freezing and rubber expansion.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5E4A429-DBC2-794A-9B8A-531E39D19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3E84A7-7A58-9A3E-0EC2-BD819F632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b="453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68478A2-FEE9-4919-15F5-0C19C6604DA6}"/>
              </a:ext>
            </a:extLst>
          </p:cNvPr>
          <p:cNvSpPr txBox="1"/>
          <p:nvPr/>
        </p:nvSpPr>
        <p:spPr>
          <a:xfrm>
            <a:off x="897769" y="320880"/>
            <a:ext cx="4713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Line Stops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5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711D4C8C-7450-1CE2-FDE9-5C034716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0D843A3-6311-5FE1-3113-80CA43D43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07FCE-1F97-D0FC-3C3A-328F8EA0C1D0}"/>
              </a:ext>
            </a:extLst>
          </p:cNvPr>
          <p:cNvSpPr txBox="1"/>
          <p:nvPr/>
        </p:nvSpPr>
        <p:spPr>
          <a:xfrm>
            <a:off x="6527799" y="148804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Line Stops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A8DD4F-B4A4-DB75-6339-488A39E2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6" b="13246"/>
          <a:stretch/>
        </p:blipFill>
        <p:spPr>
          <a:xfrm>
            <a:off x="-2346" y="4285"/>
            <a:ext cx="5666547" cy="684943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BA0BE0B-8B28-C95E-16FF-D33A212930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C0C986-837E-0A4E-60C8-3C9C8342E8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27800" y="1909191"/>
            <a:ext cx="4713997" cy="37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Line Stops are installed after a Hot Tap connection has been completed with 2 key differences: 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A temporary Sandwich Valve is used instead of a Gate/Ball Valve</a:t>
            </a:r>
          </a:p>
          <a:p>
            <a:pPr marL="514350" indent="-514350">
              <a:buAutoNum type="arabicPeriod"/>
            </a:pPr>
            <a:r>
              <a:rPr lang="en-US" sz="1800" dirty="0">
                <a:solidFill>
                  <a:schemeClr val="bg1"/>
                </a:solidFill>
              </a:rPr>
              <a:t>The Split Tee contains a completion plug which is installed to enable the temporary valve to be removed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Line Stops can be installed in tandem with Hot Taps which provide a temporary bypass, which is key to ensuring zero interruptions to processes during the modification/repair work.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9211918-5D6F-3948-3530-2E2D7F2B4D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102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D574DE0-7149-827C-14A1-BB7FDE6F7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CA7E3AF-8389-56A4-D238-56581A802C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D59581-BA45-E7B6-1CF1-BCEB1D8640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" b="8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21150-23A1-D123-913E-B70B26F1B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528" y="-337456"/>
            <a:ext cx="9720943" cy="3173794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FFFF"/>
                </a:solidFill>
              </a:rPr>
              <a:t>Pipeline Intervention – </a:t>
            </a:r>
            <a:br>
              <a:rPr lang="en-US" sz="6600" b="1" dirty="0">
                <a:solidFill>
                  <a:srgbClr val="FFFFFF"/>
                </a:solidFill>
              </a:rPr>
            </a:br>
            <a:r>
              <a:rPr lang="en-US" sz="6600" b="1" dirty="0">
                <a:solidFill>
                  <a:srgbClr val="FFFFFF"/>
                </a:solidFill>
              </a:rPr>
              <a:t>Online Leak Sealing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1E55BA-BFF6-E73A-0A7F-ADEDC7219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057" y="3821947"/>
            <a:ext cx="10472057" cy="1576234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FFFFFF"/>
                </a:solidFill>
              </a:rPr>
              <a:t>Online Leak Sealing is required when unplanned or emergency situations arise where leaking joints, pipes, elbows, flanges </a:t>
            </a:r>
            <a:r>
              <a:rPr lang="en-US" sz="2800" b="1" dirty="0" err="1">
                <a:solidFill>
                  <a:srgbClr val="FFFFFF"/>
                </a:solidFill>
              </a:rPr>
              <a:t>etc</a:t>
            </a:r>
            <a:r>
              <a:rPr lang="en-US" sz="2800" b="1" dirty="0">
                <a:solidFill>
                  <a:srgbClr val="FFFFFF"/>
                </a:solidFill>
              </a:rPr>
              <a:t> can potentially cause serious safety concerns for the personnel and the associated plant and equipment.</a:t>
            </a:r>
          </a:p>
        </p:txBody>
      </p:sp>
    </p:spTree>
    <p:extLst>
      <p:ext uri="{BB962C8B-B14F-4D97-AF65-F5344CB8AC3E}">
        <p14:creationId xmlns:p14="http://schemas.microsoft.com/office/powerpoint/2010/main" val="1574083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714</Words>
  <Application>Microsoft Office PowerPoint</Application>
  <PresentationFormat>Custom</PresentationFormat>
  <Paragraphs>48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Pipeline Intervention –  Hot Tapping Services</vt:lpstr>
      <vt:lpstr>PowerPoint Presentation</vt:lpstr>
      <vt:lpstr>PowerPoint Presentation</vt:lpstr>
      <vt:lpstr>PowerPoint Presentation</vt:lpstr>
      <vt:lpstr>Pipeline Intervention –  Line Stopping Services</vt:lpstr>
      <vt:lpstr>PowerPoint Presentation</vt:lpstr>
      <vt:lpstr>PowerPoint Presentation</vt:lpstr>
      <vt:lpstr>Pipeline Intervention –  Online Leak Sealing</vt:lpstr>
      <vt:lpstr>PowerPoint Presentation</vt:lpstr>
      <vt:lpstr>Trevi-Testing Safety Valves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Cave</dc:creator>
  <cp:lastModifiedBy>Welcome</cp:lastModifiedBy>
  <cp:revision>4</cp:revision>
  <dcterms:created xsi:type="dcterms:W3CDTF">2025-12-22T05:47:30Z</dcterms:created>
  <dcterms:modified xsi:type="dcterms:W3CDTF">2025-12-30T06:06:46Z</dcterms:modified>
</cp:coreProperties>
</file>